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8" r:id="rId3"/>
    <p:sldId id="259" r:id="rId4"/>
    <p:sldId id="260" r:id="rId5"/>
  </p:sldIdLst>
  <p:sldSz cx="9144000" cy="5715000" type="screen16x1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7"/>
    <p:restoredTop sz="93153"/>
  </p:normalViewPr>
  <p:slideViewPr>
    <p:cSldViewPr>
      <p:cViewPr varScale="1">
        <p:scale>
          <a:sx n="136" d="100"/>
          <a:sy n="136" d="100"/>
        </p:scale>
        <p:origin x="1064" y="184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0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22FF8E-F465-5A45-9495-8F84AC8E9555}" type="datetime1">
              <a:rPr lang="en-US" smtClean="0"/>
              <a:pPr/>
              <a:t>2/4/25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E4BC74-CE40-104A-849F-0C3596D082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735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EEC5EF-900C-EF4B-A105-3009C296A14B}" type="datetime1">
              <a:rPr lang="en-US" smtClean="0"/>
              <a:pPr/>
              <a:t>2/4/25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C400E0-55CB-AD44-9CD9-5EDD5CF6DB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53756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685800"/>
            <a:ext cx="54864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C400E0-55CB-AD44-9CD9-5EDD5CF6DB8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0136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C400E0-55CB-AD44-9CD9-5EDD5CF6DB8D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7532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C400E0-55CB-AD44-9CD9-5EDD5CF6DB8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0293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C400E0-55CB-AD44-9CD9-5EDD5CF6DB8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1451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 2025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 2025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6"/>
            <a:ext cx="20574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6"/>
            <a:ext cx="60198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 2025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 2025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8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 2025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1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1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 2025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279261"/>
            <a:ext cx="4041775" cy="5331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 2025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 2025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 2025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27541"/>
            <a:ext cx="3008313" cy="96837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4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195919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 2025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 2025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6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1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6960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Spring  2025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60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Hazim Tawfik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60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#/#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79512" y="189178"/>
            <a:ext cx="8229600" cy="952500"/>
          </a:xfrm>
        </p:spPr>
        <p:txBody>
          <a:bodyPr>
            <a:noAutofit/>
          </a:bodyPr>
          <a:lstStyle/>
          <a:p>
            <a:br>
              <a:rPr lang="en-US" sz="5400" dirty="0">
                <a:cs typeface="Calisto MT"/>
              </a:rPr>
            </a:br>
            <a:br>
              <a:rPr lang="en-US" sz="5400" dirty="0">
                <a:cs typeface="Calisto MT"/>
              </a:rPr>
            </a:br>
            <a:r>
              <a:rPr lang="en-US" dirty="0">
                <a:cs typeface="Calisto MT"/>
              </a:rPr>
              <a:t>Terms and Conditions</a:t>
            </a:r>
            <a:br>
              <a:rPr lang="en-US" dirty="0">
                <a:cs typeface="Calisto MT"/>
              </a:rPr>
            </a:br>
            <a:r>
              <a:rPr lang="en-US" sz="4200" dirty="0">
                <a:cs typeface="Calisto MT"/>
              </a:rPr>
              <a:t>ELC-4019</a:t>
            </a:r>
            <a:r>
              <a:rPr lang="en-US" sz="4600" dirty="0">
                <a:cs typeface="Calisto MT"/>
              </a:rPr>
              <a:t>  </a:t>
            </a:r>
            <a:br>
              <a:rPr lang="en-US" sz="7200" dirty="0">
                <a:cs typeface="Calisto MT"/>
              </a:rPr>
            </a:br>
            <a:endParaRPr lang="en-US" sz="7200" dirty="0">
              <a:cs typeface="Calisto MT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5225" y="1529646"/>
            <a:ext cx="8229600" cy="3771636"/>
          </a:xfrm>
        </p:spPr>
        <p:txBody>
          <a:bodyPr>
            <a:normAutofit/>
          </a:bodyPr>
          <a:lstStyle/>
          <a:p>
            <a:pPr marL="514350" indent="-514350" algn="just"/>
            <a:r>
              <a:rPr lang="en-US" dirty="0">
                <a:cs typeface="Calisto MT"/>
              </a:rPr>
              <a:t>Business as usual:</a:t>
            </a:r>
          </a:p>
          <a:p>
            <a:pPr marL="914400" lvl="1" indent="-514350" algn="just">
              <a:buAutoNum type="alphaLcParenR"/>
            </a:pPr>
            <a:r>
              <a:rPr lang="en-US" sz="3200" dirty="0">
                <a:cs typeface="Calisto MT"/>
              </a:rPr>
              <a:t>No attendance required </a:t>
            </a:r>
            <a:r>
              <a:rPr lang="en-US" sz="3200" dirty="0">
                <a:cs typeface="Calisto MT"/>
                <a:sym typeface="Wingdings"/>
              </a:rPr>
              <a:t></a:t>
            </a:r>
          </a:p>
          <a:p>
            <a:pPr marL="914400" lvl="1" indent="-514350" algn="just">
              <a:buAutoNum type="alphaLcParenR"/>
            </a:pPr>
            <a:r>
              <a:rPr lang="en-US" sz="3200" dirty="0">
                <a:cs typeface="Calisto MT"/>
                <a:sym typeface="Wingdings"/>
              </a:rPr>
              <a:t>Interactive learning!</a:t>
            </a:r>
          </a:p>
          <a:p>
            <a:pPr marL="914400" lvl="1" indent="-514350" algn="just">
              <a:buAutoNum type="alphaLcParenR"/>
            </a:pPr>
            <a:r>
              <a:rPr lang="en-US" sz="3200" dirty="0">
                <a:cs typeface="Calisto MT"/>
                <a:sym typeface="Wingdings"/>
              </a:rPr>
              <a:t>Groups for assignment chosen randomly</a:t>
            </a:r>
          </a:p>
          <a:p>
            <a:pPr marL="914400" lvl="1" indent="-514350" algn="just">
              <a:buAutoNum type="alphaLcParenR"/>
            </a:pPr>
            <a:r>
              <a:rPr lang="en-US" sz="3200" dirty="0">
                <a:cs typeface="Calisto MT"/>
                <a:sym typeface="Wingdings"/>
              </a:rPr>
              <a:t>Food and drink without smell or sound! </a:t>
            </a:r>
          </a:p>
          <a:p>
            <a:pPr marL="914400" lvl="1" indent="-514350" algn="just">
              <a:buAutoNum type="alphaLcParenR"/>
            </a:pPr>
            <a:r>
              <a:rPr lang="en-US" sz="3200" dirty="0">
                <a:cs typeface="Calisto MT"/>
                <a:sym typeface="Wingdings"/>
              </a:rPr>
              <a:t>Exams are (MCQ)</a:t>
            </a:r>
            <a:endParaRPr lang="en-US" sz="3200" dirty="0">
              <a:cs typeface="Calisto MT"/>
            </a:endParaRPr>
          </a:p>
          <a:p>
            <a:pPr algn="just"/>
            <a:endParaRPr lang="en-US" sz="12800" dirty="0">
              <a:cs typeface="Calisto MT"/>
            </a:endParaRPr>
          </a:p>
          <a:p>
            <a:pPr algn="just"/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 2025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algn="l" defTabSz="914400" rtl="0" eaLnBrk="1" latinLnBrk="0" hangingPunct="1"/>
            <a:r>
              <a:rPr lang="en-US" dirty="0"/>
              <a:t>                                                1/4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Terms and Conditions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4100" dirty="0"/>
              <a:t>f) No lectures online (unless forced)</a:t>
            </a:r>
          </a:p>
          <a:p>
            <a:pPr marL="0" indent="0">
              <a:buNone/>
            </a:pPr>
            <a:r>
              <a:rPr lang="en-US" sz="4100" dirty="0"/>
              <a:t>	g) Penalty for all violations (e.g.)</a:t>
            </a:r>
          </a:p>
          <a:p>
            <a:pPr marL="0" indent="0">
              <a:buNone/>
            </a:pPr>
            <a:r>
              <a:rPr lang="en-US" sz="4100" dirty="0"/>
              <a:t>	h) </a:t>
            </a:r>
            <a:r>
              <a:rPr lang="en-US" sz="4100" dirty="0">
                <a:cs typeface="Calisto MT"/>
                <a:sym typeface="Wingdings"/>
              </a:rPr>
              <a:t>Lectures on Wednesday in 8209</a:t>
            </a:r>
            <a:endParaRPr lang="en-US" sz="4100" dirty="0"/>
          </a:p>
          <a:p>
            <a:pPr marL="0" indent="0">
              <a:buNone/>
            </a:pPr>
            <a:r>
              <a:rPr lang="en-US" sz="4100" dirty="0"/>
              <a:t>	</a:t>
            </a:r>
            <a:r>
              <a:rPr lang="en-US" sz="4100" dirty="0" err="1"/>
              <a:t>i</a:t>
            </a:r>
            <a:r>
              <a:rPr lang="en-US" sz="4100" dirty="0"/>
              <a:t>) Little math </a:t>
            </a:r>
            <a:r>
              <a:rPr lang="en-US" sz="4100" dirty="0">
                <a:sym typeface="Wingdings"/>
              </a:rPr>
              <a:t></a:t>
            </a:r>
            <a:endParaRPr lang="en-US" sz="4100" dirty="0"/>
          </a:p>
          <a:p>
            <a:pPr marL="0" indent="0">
              <a:buNone/>
            </a:pPr>
            <a:r>
              <a:rPr lang="en-US" sz="4100" dirty="0"/>
              <a:t>	j) Chocolate reward </a:t>
            </a:r>
          </a:p>
          <a:p>
            <a:pPr marL="0" indent="0">
              <a:buNone/>
            </a:pPr>
            <a:r>
              <a:rPr lang="en-US" sz="4100" dirty="0"/>
              <a:t>	k) Starting first week (12/2/2025) 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 2025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2</a:t>
            </a:fld>
            <a:r>
              <a:rPr lang="en-US" dirty="0"/>
              <a:t>/4</a:t>
            </a:r>
          </a:p>
        </p:txBody>
      </p:sp>
    </p:spTree>
    <p:extLst>
      <p:ext uri="{BB962C8B-B14F-4D97-AF65-F5344CB8AC3E}">
        <p14:creationId xmlns:p14="http://schemas.microsoft.com/office/powerpoint/2010/main" val="18303678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Terms and Conditions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333646"/>
            <a:ext cx="9036496" cy="3771636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12800" dirty="0"/>
              <a:t>      l) No questions repeated (Quiz, Midterm, Final)</a:t>
            </a:r>
          </a:p>
          <a:p>
            <a:pPr marL="0" indent="0">
              <a:buNone/>
            </a:pPr>
            <a:r>
              <a:rPr lang="en-US" sz="12800" dirty="0"/>
              <a:t>      m) No questions repeated from Fall and Spring </a:t>
            </a:r>
          </a:p>
          <a:p>
            <a:pPr marL="0" indent="0">
              <a:buNone/>
            </a:pPr>
            <a:r>
              <a:rPr lang="en-US" sz="12800" dirty="0"/>
              <a:t>      n) Grade distribution will be as follows:</a:t>
            </a:r>
          </a:p>
          <a:p>
            <a:pPr marL="0" indent="0">
              <a:buNone/>
            </a:pPr>
            <a:r>
              <a:rPr lang="en-US" sz="12800" dirty="0"/>
              <a:t>	* Quiz (6 points)</a:t>
            </a:r>
          </a:p>
          <a:p>
            <a:pPr marL="0" indent="0">
              <a:buNone/>
            </a:pPr>
            <a:r>
              <a:rPr lang="en-US" sz="12800" dirty="0"/>
              <a:t>	* Midterm (24 points)</a:t>
            </a:r>
          </a:p>
          <a:p>
            <a:pPr marL="0" indent="0">
              <a:buNone/>
            </a:pPr>
            <a:r>
              <a:rPr lang="en-US" sz="12800" dirty="0"/>
              <a:t>	* Report on simulation (10 points)</a:t>
            </a:r>
          </a:p>
          <a:p>
            <a:pPr marL="0" indent="0">
              <a:buNone/>
            </a:pPr>
            <a:r>
              <a:rPr lang="en-US" sz="12800" dirty="0"/>
              <a:t>	*Presentation on simulation (10 points)</a:t>
            </a:r>
          </a:p>
          <a:p>
            <a:pPr marL="0" indent="0">
              <a:buNone/>
            </a:pPr>
            <a:r>
              <a:rPr lang="en-US" sz="12800" dirty="0"/>
              <a:t>     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 2025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3</a:t>
            </a:fld>
            <a:r>
              <a:rPr lang="en-US" dirty="0"/>
              <a:t>/4</a:t>
            </a:r>
          </a:p>
        </p:txBody>
      </p:sp>
    </p:spTree>
    <p:extLst>
      <p:ext uri="{BB962C8B-B14F-4D97-AF65-F5344CB8AC3E}">
        <p14:creationId xmlns:p14="http://schemas.microsoft.com/office/powerpoint/2010/main" val="3792326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Terms and Conditions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12800" dirty="0"/>
              <a:t>o) </a:t>
            </a:r>
            <a:r>
              <a:rPr lang="en-US" sz="12800" dirty="0">
                <a:sym typeface="Wingdings"/>
              </a:rPr>
              <a:t>Office hours by appointment (why!)</a:t>
            </a:r>
          </a:p>
          <a:p>
            <a:pPr marL="0" indent="0">
              <a:buNone/>
            </a:pPr>
            <a:r>
              <a:rPr lang="en-US" sz="12800" dirty="0">
                <a:sym typeface="Wingdings"/>
              </a:rPr>
              <a:t>p) </a:t>
            </a:r>
            <a:r>
              <a:rPr lang="en-US" sz="12800" dirty="0"/>
              <a:t>Students select winning team in presentation</a:t>
            </a:r>
          </a:p>
          <a:p>
            <a:pPr marL="0" indent="0">
              <a:buNone/>
            </a:pPr>
            <a:r>
              <a:rPr lang="en-US" sz="12800" dirty="0"/>
              <a:t>q) Winning team will receive presents!</a:t>
            </a:r>
          </a:p>
          <a:p>
            <a:pPr marL="0" indent="0">
              <a:buNone/>
            </a:pPr>
            <a:r>
              <a:rPr lang="en-US" sz="12800" dirty="0"/>
              <a:t>r) No questions in the breaks!</a:t>
            </a:r>
          </a:p>
          <a:p>
            <a:pPr marL="0" indent="0">
              <a:buNone/>
            </a:pPr>
            <a:endParaRPr lang="en-US" sz="12800" dirty="0"/>
          </a:p>
          <a:p>
            <a:pPr marL="0" indent="0">
              <a:buNone/>
            </a:pPr>
            <a:r>
              <a:rPr lang="en-US" sz="12800" dirty="0"/>
              <a:t>For any questions </a:t>
            </a:r>
            <a:r>
              <a:rPr lang="en-US" sz="12800"/>
              <a:t>or clarifications: </a:t>
            </a:r>
            <a:endParaRPr lang="en-US" sz="12800" dirty="0"/>
          </a:p>
          <a:p>
            <a:pPr marL="0" indent="0">
              <a:buNone/>
            </a:pPr>
            <a:r>
              <a:rPr lang="en-US" sz="12800" dirty="0" err="1"/>
              <a:t>Hazim.Tawfik@gmail.com</a:t>
            </a:r>
            <a:endParaRPr lang="en-US" sz="128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 2025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4</a:t>
            </a:fld>
            <a:r>
              <a:rPr lang="en-US" dirty="0"/>
              <a:t>/4</a:t>
            </a:r>
          </a:p>
        </p:txBody>
      </p:sp>
    </p:spTree>
    <p:extLst>
      <p:ext uri="{BB962C8B-B14F-4D97-AF65-F5344CB8AC3E}">
        <p14:creationId xmlns:p14="http://schemas.microsoft.com/office/powerpoint/2010/main" val="4849642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2051</TotalTime>
  <Words>236</Words>
  <Application>Microsoft Macintosh PowerPoint</Application>
  <PresentationFormat>On-screen Show (16:10)</PresentationFormat>
  <Paragraphs>53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  Terms and Conditions ELC-4019   </vt:lpstr>
      <vt:lpstr>Terms and Conditions</vt:lpstr>
      <vt:lpstr>Terms and Conditions</vt:lpstr>
      <vt:lpstr>Terms and Conditions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Mobile Communication Systems</dc:title>
  <dc:creator>Hazim</dc:creator>
  <cp:lastModifiedBy>Microsoft Office User</cp:lastModifiedBy>
  <cp:revision>158</cp:revision>
  <cp:lastPrinted>2010-10-02T19:16:20Z</cp:lastPrinted>
  <dcterms:created xsi:type="dcterms:W3CDTF">2012-02-16T08:33:50Z</dcterms:created>
  <dcterms:modified xsi:type="dcterms:W3CDTF">2025-02-04T11:27:51Z</dcterms:modified>
</cp:coreProperties>
</file>